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Economica"/>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bold.fntdata"/><Relationship Id="rId12" Type="http://schemas.openxmlformats.org/officeDocument/2006/relationships/slide" Target="slides/slide7.xml"/><Relationship Id="rId34" Type="http://schemas.openxmlformats.org/officeDocument/2006/relationships/font" Target="fonts/Economica-regular.fntdata"/><Relationship Id="rId15" Type="http://schemas.openxmlformats.org/officeDocument/2006/relationships/slide" Target="slides/slide10.xml"/><Relationship Id="rId37" Type="http://schemas.openxmlformats.org/officeDocument/2006/relationships/font" Target="fonts/Economica-boldItalic.fntdata"/><Relationship Id="rId14" Type="http://schemas.openxmlformats.org/officeDocument/2006/relationships/slide" Target="slides/slide9.xml"/><Relationship Id="rId36" Type="http://schemas.openxmlformats.org/officeDocument/2006/relationships/font" Target="fonts/Economica-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ec823f92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ec823f92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ec823f92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ec823f92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ec823f92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ec823f92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ec823f92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ec823f92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5a08cd95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5a08cd95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5a08cd95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5a08cd95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5a08cd9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5a08cd9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5a08cd95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5a08cd95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5a08cd95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5a08cd95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5a08cd95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5a08cd95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ec823f92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ec823f92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ec823f92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ec823f92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5a08cd9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5a08cd9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5a08cd95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5a08cd95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5a08cd95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5a08cd95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5a08cd95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5a08cd95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5a08cd95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5a08cd95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5a08cd95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5a08cd95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ec823f92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ec823f92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5a08cd9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5a08cd9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ec823f92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ec823f92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ec823f92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ec823f92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ec823f92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ec823f92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ec823f92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ec823f92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acquaintances are allowed to visit or walk around in the community, so the chance of infection is small.</a:t>
            </a:r>
            <a:endParaRPr/>
          </a:p>
          <a:p>
            <a:pPr indent="0" lvl="0" marL="0" rtl="0" algn="l">
              <a:spcBef>
                <a:spcPts val="0"/>
              </a:spcBef>
              <a:spcAft>
                <a:spcPts val="0"/>
              </a:spcAft>
              <a:buClr>
                <a:schemeClr val="dk1"/>
              </a:buClr>
              <a:buSzPts val="1100"/>
              <a:buFont typeface="Arial"/>
              <a:buNone/>
            </a:pPr>
            <a:r>
              <a:rPr lang="en"/>
              <a:t>Types of activities for the general community:</a:t>
            </a:r>
            <a:endParaRPr/>
          </a:p>
          <a:p>
            <a:pPr indent="0" lvl="0" marL="0" rtl="0" algn="l">
              <a:spcBef>
                <a:spcPts val="0"/>
              </a:spcBef>
              <a:spcAft>
                <a:spcPts val="0"/>
              </a:spcAft>
              <a:buClr>
                <a:schemeClr val="dk1"/>
              </a:buClr>
              <a:buSzPts val="1100"/>
              <a:buFont typeface="Arial"/>
              <a:buNone/>
            </a:pPr>
            <a:r>
              <a:rPr lang="en"/>
              <a:t>1) Individuals walk randomly;</a:t>
            </a:r>
            <a:endParaRPr/>
          </a:p>
          <a:p>
            <a:pPr indent="0" lvl="0" marL="0" rtl="0" algn="l">
              <a:spcBef>
                <a:spcPts val="0"/>
              </a:spcBef>
              <a:spcAft>
                <a:spcPts val="0"/>
              </a:spcAft>
              <a:buNone/>
            </a:pPr>
            <a:r>
              <a:rPr lang="en"/>
              <a:t>2) Gathering between friends and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lot of people in this area, and people's walking trajectory is not fixed, but there will be crowds of people in some shelf areas. There are more people (r) you meet every day, and the infection distance will be greater</a:t>
            </a:r>
            <a:endParaRPr/>
          </a:p>
          <a:p>
            <a:pPr indent="0" lvl="0" marL="0" rtl="0" algn="l">
              <a:spcBef>
                <a:spcPts val="0"/>
              </a:spcBef>
              <a:spcAft>
                <a:spcPts val="0"/>
              </a:spcAft>
              <a:buNone/>
            </a:pPr>
            <a:r>
              <a:rPr lang="en"/>
              <a:t>Unlike residential areas, people here have a clear purpose: buy what they need, check out and leave. So in</a:t>
            </a:r>
            <a:endParaRPr/>
          </a:p>
          <a:p>
            <a:pPr indent="0" lvl="0" marL="0" rtl="0" algn="l">
              <a:spcBef>
                <a:spcPts val="0"/>
              </a:spcBef>
              <a:spcAft>
                <a:spcPts val="0"/>
              </a:spcAft>
              <a:buNone/>
            </a:pPr>
            <a:r>
              <a:rPr lang="en"/>
              <a:t>The setting of behavior involves finding the target and moving to the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"patient" has its own small room, among which there are not only patients infected with the virus, but also some other patients, such as appendicitis, influenza, etc., these people are included in the susceptible people in the procedure.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ec823f92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ec823f92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ec823f92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ec823f9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ec18cd4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ec18cd4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sudalairajkumar/covid19-in-usa" TargetMode="External"/><Relationship Id="rId4" Type="http://schemas.openxmlformats.org/officeDocument/2006/relationships/hyperlink" Target="https://www.kaggle.com/kimjihoo/coronavirusdataset" TargetMode="Externa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5819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SIR and SEIR Model Simulation for COVID-19</a:t>
            </a:r>
            <a:endParaRPr/>
          </a:p>
        </p:txBody>
      </p:sp>
      <p:sp>
        <p:nvSpPr>
          <p:cNvPr id="63" name="Google Shape;63;p13"/>
          <p:cNvSpPr txBox="1"/>
          <p:nvPr>
            <p:ph idx="1" type="subTitle"/>
          </p:nvPr>
        </p:nvSpPr>
        <p:spPr>
          <a:xfrm>
            <a:off x="2889450" y="3785325"/>
            <a:ext cx="33651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Qinglu Sun, </a:t>
            </a:r>
            <a:r>
              <a:rPr lang="en"/>
              <a:t>Mengchen Gong, Tianli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SIR models using fixed number of nodes</a:t>
            </a:r>
            <a:endParaRPr/>
          </a:p>
        </p:txBody>
      </p:sp>
      <p:pic>
        <p:nvPicPr>
          <p:cNvPr id="124" name="Google Shape;124;p22"/>
          <p:cNvPicPr preferRelativeResize="0"/>
          <p:nvPr/>
        </p:nvPicPr>
        <p:blipFill>
          <a:blip r:embed="rId3">
            <a:alphaModFix/>
          </a:blip>
          <a:stretch>
            <a:fillRect/>
          </a:stretch>
        </p:blipFill>
        <p:spPr>
          <a:xfrm>
            <a:off x="0" y="1319125"/>
            <a:ext cx="4587250" cy="3166200"/>
          </a:xfrm>
          <a:prstGeom prst="rect">
            <a:avLst/>
          </a:prstGeom>
          <a:noFill/>
          <a:ln>
            <a:noFill/>
          </a:ln>
        </p:spPr>
      </p:pic>
      <p:pic>
        <p:nvPicPr>
          <p:cNvPr id="125" name="Google Shape;125;p22"/>
          <p:cNvPicPr preferRelativeResize="0"/>
          <p:nvPr/>
        </p:nvPicPr>
        <p:blipFill rotWithShape="1">
          <a:blip r:embed="rId4">
            <a:alphaModFix/>
          </a:blip>
          <a:srcRect b="0" l="3194" r="0" t="0"/>
          <a:stretch/>
        </p:blipFill>
        <p:spPr>
          <a:xfrm>
            <a:off x="4449575" y="1362938"/>
            <a:ext cx="4440825" cy="307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SIR models using real network data</a:t>
            </a:r>
            <a:endParaRPr/>
          </a:p>
        </p:txBody>
      </p:sp>
      <p:sp>
        <p:nvSpPr>
          <p:cNvPr id="131" name="Google Shape;131;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3"/>
          <p:cNvPicPr preferRelativeResize="0"/>
          <p:nvPr/>
        </p:nvPicPr>
        <p:blipFill>
          <a:blip r:embed="rId3">
            <a:alphaModFix/>
          </a:blip>
          <a:stretch>
            <a:fillRect/>
          </a:stretch>
        </p:blipFill>
        <p:spPr>
          <a:xfrm>
            <a:off x="311700" y="1274226"/>
            <a:ext cx="4388225" cy="2968194"/>
          </a:xfrm>
          <a:prstGeom prst="rect">
            <a:avLst/>
          </a:prstGeom>
          <a:noFill/>
          <a:ln>
            <a:noFill/>
          </a:ln>
        </p:spPr>
      </p:pic>
      <p:pic>
        <p:nvPicPr>
          <p:cNvPr id="133" name="Google Shape;133;p23"/>
          <p:cNvPicPr preferRelativeResize="0"/>
          <p:nvPr/>
        </p:nvPicPr>
        <p:blipFill>
          <a:blip r:embed="rId4">
            <a:alphaModFix/>
          </a:blip>
          <a:stretch>
            <a:fillRect/>
          </a:stretch>
        </p:blipFill>
        <p:spPr>
          <a:xfrm>
            <a:off x="4485000" y="1274225"/>
            <a:ext cx="4596800" cy="296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SIR models using real network data</a:t>
            </a:r>
            <a:endParaRPr/>
          </a:p>
        </p:txBody>
      </p:sp>
      <p:pic>
        <p:nvPicPr>
          <p:cNvPr id="139" name="Google Shape;139;p24"/>
          <p:cNvPicPr preferRelativeResize="0"/>
          <p:nvPr/>
        </p:nvPicPr>
        <p:blipFill>
          <a:blip r:embed="rId3">
            <a:alphaModFix/>
          </a:blip>
          <a:stretch>
            <a:fillRect/>
          </a:stretch>
        </p:blipFill>
        <p:spPr>
          <a:xfrm>
            <a:off x="4662975" y="1499588"/>
            <a:ext cx="4374250" cy="3091300"/>
          </a:xfrm>
          <a:prstGeom prst="rect">
            <a:avLst/>
          </a:prstGeom>
          <a:noFill/>
          <a:ln>
            <a:noFill/>
          </a:ln>
        </p:spPr>
      </p:pic>
      <p:pic>
        <p:nvPicPr>
          <p:cNvPr id="140" name="Google Shape;140;p24"/>
          <p:cNvPicPr preferRelativeResize="0"/>
          <p:nvPr/>
        </p:nvPicPr>
        <p:blipFill>
          <a:blip r:embed="rId4">
            <a:alphaModFix/>
          </a:blip>
          <a:stretch>
            <a:fillRect/>
          </a:stretch>
        </p:blipFill>
        <p:spPr>
          <a:xfrm>
            <a:off x="197753" y="1511250"/>
            <a:ext cx="4374250" cy="30679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SIR models with centrality</a:t>
            </a:r>
            <a:endParaRPr/>
          </a:p>
        </p:txBody>
      </p:sp>
      <p:pic>
        <p:nvPicPr>
          <p:cNvPr id="146" name="Google Shape;146;p25"/>
          <p:cNvPicPr preferRelativeResize="0"/>
          <p:nvPr/>
        </p:nvPicPr>
        <p:blipFill>
          <a:blip r:embed="rId3">
            <a:alphaModFix/>
          </a:blip>
          <a:stretch>
            <a:fillRect/>
          </a:stretch>
        </p:blipFill>
        <p:spPr>
          <a:xfrm>
            <a:off x="2107950" y="1552550"/>
            <a:ext cx="4598500" cy="310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a:t>SEIR Model Assumptions</a:t>
            </a:r>
            <a:endParaRPr/>
          </a:p>
        </p:txBody>
      </p:sp>
      <p:sp>
        <p:nvSpPr>
          <p:cNvPr id="152" name="Google Shape;152;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a:p>
          <a:p>
            <a:pPr indent="-342900" lvl="0" marL="457200" marR="0" rtl="0" algn="l">
              <a:lnSpc>
                <a:spcPct val="115000"/>
              </a:lnSpc>
              <a:spcBef>
                <a:spcPts val="1600"/>
              </a:spcBef>
              <a:spcAft>
                <a:spcPts val="0"/>
              </a:spcAft>
              <a:buSzPts val="1800"/>
              <a:buChar char="-"/>
            </a:pPr>
            <a:r>
              <a:rPr lang="en"/>
              <a:t>E-I D</a:t>
            </a:r>
            <a:r>
              <a:rPr lang="en"/>
              <a:t>uration (incubation period): 6 days</a:t>
            </a:r>
            <a:endParaRPr/>
          </a:p>
          <a:p>
            <a:pPr indent="-342900" lvl="0" marL="457200" marR="0" rtl="0" algn="l">
              <a:lnSpc>
                <a:spcPct val="115000"/>
              </a:lnSpc>
              <a:spcBef>
                <a:spcPts val="0"/>
              </a:spcBef>
              <a:spcAft>
                <a:spcPts val="0"/>
              </a:spcAft>
              <a:buSzPts val="1800"/>
              <a:buChar char="-"/>
            </a:pPr>
            <a:r>
              <a:rPr lang="en"/>
              <a:t>Isolation: grid graph (max 4 contact people) with same prob(S-E; E-I)</a:t>
            </a:r>
            <a:endParaRPr/>
          </a:p>
          <a:p>
            <a:pPr indent="-317500" lvl="1" marL="914400" marR="0" rtl="0" algn="l">
              <a:lnSpc>
                <a:spcPct val="115000"/>
              </a:lnSpc>
              <a:spcBef>
                <a:spcPts val="0"/>
              </a:spcBef>
              <a:spcAft>
                <a:spcPts val="0"/>
              </a:spcAft>
              <a:buSzPts val="1400"/>
              <a:buChar char="-"/>
            </a:pPr>
            <a:r>
              <a:rPr lang="en"/>
              <a:t>50% at stage E with default 2 day delay</a:t>
            </a:r>
            <a:endParaRPr/>
          </a:p>
          <a:p>
            <a:pPr indent="-317500" lvl="1" marL="914400" marR="0" rtl="0" algn="l">
              <a:lnSpc>
                <a:spcPct val="115000"/>
              </a:lnSpc>
              <a:spcBef>
                <a:spcPts val="0"/>
              </a:spcBef>
              <a:spcAft>
                <a:spcPts val="0"/>
              </a:spcAft>
              <a:buSzPts val="1400"/>
              <a:buChar char="-"/>
            </a:pPr>
            <a:r>
              <a:rPr lang="en"/>
              <a:t>100% at state I without delay</a:t>
            </a:r>
            <a:endParaRPr/>
          </a:p>
          <a:p>
            <a:pPr indent="-317500" lvl="1" marL="914400" marR="0" rtl="0" algn="l">
              <a:lnSpc>
                <a:spcPct val="115000"/>
              </a:lnSpc>
              <a:spcBef>
                <a:spcPts val="0"/>
              </a:spcBef>
              <a:spcAft>
                <a:spcPts val="0"/>
              </a:spcAft>
              <a:buSzPts val="1400"/>
              <a:buChar char="-"/>
            </a:pPr>
            <a:r>
              <a:rPr lang="en"/>
              <a:t>After Isolation, if still S, put back into original graph G</a:t>
            </a:r>
            <a:endParaRPr/>
          </a:p>
          <a:p>
            <a:pPr indent="-342900" lvl="0" marL="457200" marR="0" rtl="0" algn="l">
              <a:lnSpc>
                <a:spcPct val="115000"/>
              </a:lnSpc>
              <a:spcBef>
                <a:spcPts val="0"/>
              </a:spcBef>
              <a:spcAft>
                <a:spcPts val="0"/>
              </a:spcAft>
              <a:buSzPts val="1800"/>
              <a:buChar char="-"/>
            </a:pPr>
            <a:r>
              <a:rPr lang="en"/>
              <a:t>Recovered people will not get re-infected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4446050" y="1492875"/>
            <a:ext cx="4327224" cy="2721326"/>
          </a:xfrm>
          <a:prstGeom prst="rect">
            <a:avLst/>
          </a:prstGeom>
          <a:noFill/>
          <a:ln>
            <a:noFill/>
          </a:ln>
        </p:spPr>
      </p:pic>
      <p:pic>
        <p:nvPicPr>
          <p:cNvPr id="158" name="Google Shape;158;p27"/>
          <p:cNvPicPr preferRelativeResize="0"/>
          <p:nvPr/>
        </p:nvPicPr>
        <p:blipFill>
          <a:blip r:embed="rId4">
            <a:alphaModFix/>
          </a:blip>
          <a:stretch>
            <a:fillRect/>
          </a:stretch>
        </p:blipFill>
        <p:spPr>
          <a:xfrm>
            <a:off x="244775" y="1542050"/>
            <a:ext cx="4327224" cy="2721350"/>
          </a:xfrm>
          <a:prstGeom prst="rect">
            <a:avLst/>
          </a:prstGeom>
          <a:noFill/>
          <a:ln>
            <a:noFill/>
          </a:ln>
        </p:spPr>
      </p:pic>
      <p:sp>
        <p:nvSpPr>
          <p:cNvPr id="159" name="Google Shape;15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SEIR models using fixed number of nodes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nvSpPr>
        <p:spPr>
          <a:xfrm>
            <a:off x="1680675" y="1386700"/>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6 days Isolation</a:t>
            </a:r>
            <a:endParaRPr>
              <a:latin typeface="Open Sans"/>
              <a:ea typeface="Open Sans"/>
              <a:cs typeface="Open Sans"/>
              <a:sym typeface="Open Sans"/>
            </a:endParaRPr>
          </a:p>
        </p:txBody>
      </p:sp>
      <p:sp>
        <p:nvSpPr>
          <p:cNvPr id="165" name="Google Shape;165;p28"/>
          <p:cNvSpPr txBox="1"/>
          <p:nvPr/>
        </p:nvSpPr>
        <p:spPr>
          <a:xfrm>
            <a:off x="5876150" y="1386700"/>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14 days Isolation</a:t>
            </a:r>
            <a:endParaRPr>
              <a:latin typeface="Open Sans"/>
              <a:ea typeface="Open Sans"/>
              <a:cs typeface="Open Sans"/>
              <a:sym typeface="Open Sans"/>
            </a:endParaRPr>
          </a:p>
        </p:txBody>
      </p:sp>
      <p:pic>
        <p:nvPicPr>
          <p:cNvPr id="166" name="Google Shape;166;p28"/>
          <p:cNvPicPr preferRelativeResize="0"/>
          <p:nvPr/>
        </p:nvPicPr>
        <p:blipFill>
          <a:blip r:embed="rId3">
            <a:alphaModFix/>
          </a:blip>
          <a:stretch>
            <a:fillRect/>
          </a:stretch>
        </p:blipFill>
        <p:spPr>
          <a:xfrm>
            <a:off x="0" y="1958880"/>
            <a:ext cx="4308200" cy="2879820"/>
          </a:xfrm>
          <a:prstGeom prst="rect">
            <a:avLst/>
          </a:prstGeom>
          <a:noFill/>
          <a:ln>
            <a:noFill/>
          </a:ln>
        </p:spPr>
      </p:pic>
      <p:pic>
        <p:nvPicPr>
          <p:cNvPr id="167" name="Google Shape;167;p28"/>
          <p:cNvPicPr preferRelativeResize="0"/>
          <p:nvPr/>
        </p:nvPicPr>
        <p:blipFill>
          <a:blip r:embed="rId4">
            <a:alphaModFix/>
          </a:blip>
          <a:stretch>
            <a:fillRect/>
          </a:stretch>
        </p:blipFill>
        <p:spPr>
          <a:xfrm>
            <a:off x="4308200" y="1937671"/>
            <a:ext cx="4371699" cy="2922242"/>
          </a:xfrm>
          <a:prstGeom prst="rect">
            <a:avLst/>
          </a:prstGeom>
          <a:noFill/>
          <a:ln>
            <a:noFill/>
          </a:ln>
        </p:spPr>
      </p:pic>
      <p:sp>
        <p:nvSpPr>
          <p:cNvPr id="168" name="Google Shape;16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SEIR models using fixed number of nodes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SEIR models using real network data</a:t>
            </a:r>
            <a:endParaRPr/>
          </a:p>
        </p:txBody>
      </p:sp>
      <p:pic>
        <p:nvPicPr>
          <p:cNvPr id="174" name="Google Shape;174;p29"/>
          <p:cNvPicPr preferRelativeResize="0"/>
          <p:nvPr/>
        </p:nvPicPr>
        <p:blipFill>
          <a:blip r:embed="rId3">
            <a:alphaModFix/>
          </a:blip>
          <a:stretch>
            <a:fillRect/>
          </a:stretch>
        </p:blipFill>
        <p:spPr>
          <a:xfrm>
            <a:off x="1893900" y="1363000"/>
            <a:ext cx="2678099" cy="1666049"/>
          </a:xfrm>
          <a:prstGeom prst="rect">
            <a:avLst/>
          </a:prstGeom>
          <a:noFill/>
          <a:ln>
            <a:noFill/>
          </a:ln>
        </p:spPr>
      </p:pic>
      <p:sp>
        <p:nvSpPr>
          <p:cNvPr id="175" name="Google Shape;175;p29"/>
          <p:cNvSpPr txBox="1"/>
          <p:nvPr/>
        </p:nvSpPr>
        <p:spPr>
          <a:xfrm>
            <a:off x="311700" y="993513"/>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High Centrality</a:t>
            </a:r>
            <a:endParaRPr sz="1600">
              <a:latin typeface="Open Sans"/>
              <a:ea typeface="Open Sans"/>
              <a:cs typeface="Open Sans"/>
              <a:sym typeface="Open Sans"/>
            </a:endParaRPr>
          </a:p>
        </p:txBody>
      </p:sp>
      <p:pic>
        <p:nvPicPr>
          <p:cNvPr id="176" name="Google Shape;176;p29"/>
          <p:cNvPicPr preferRelativeResize="0"/>
          <p:nvPr/>
        </p:nvPicPr>
        <p:blipFill>
          <a:blip r:embed="rId4">
            <a:alphaModFix/>
          </a:blip>
          <a:stretch>
            <a:fillRect/>
          </a:stretch>
        </p:blipFill>
        <p:spPr>
          <a:xfrm>
            <a:off x="4572000" y="1363000"/>
            <a:ext cx="2678099" cy="1666061"/>
          </a:xfrm>
          <a:prstGeom prst="rect">
            <a:avLst/>
          </a:prstGeom>
          <a:noFill/>
          <a:ln>
            <a:noFill/>
          </a:ln>
        </p:spPr>
      </p:pic>
      <p:pic>
        <p:nvPicPr>
          <p:cNvPr id="177" name="Google Shape;177;p29"/>
          <p:cNvPicPr preferRelativeResize="0"/>
          <p:nvPr/>
        </p:nvPicPr>
        <p:blipFill>
          <a:blip r:embed="rId5">
            <a:alphaModFix/>
          </a:blip>
          <a:stretch>
            <a:fillRect/>
          </a:stretch>
        </p:blipFill>
        <p:spPr>
          <a:xfrm>
            <a:off x="1893900" y="2958512"/>
            <a:ext cx="2678099" cy="1666063"/>
          </a:xfrm>
          <a:prstGeom prst="rect">
            <a:avLst/>
          </a:prstGeom>
          <a:noFill/>
          <a:ln>
            <a:noFill/>
          </a:ln>
        </p:spPr>
      </p:pic>
      <p:pic>
        <p:nvPicPr>
          <p:cNvPr id="178" name="Google Shape;178;p29"/>
          <p:cNvPicPr preferRelativeResize="0"/>
          <p:nvPr/>
        </p:nvPicPr>
        <p:blipFill>
          <a:blip r:embed="rId6">
            <a:alphaModFix/>
          </a:blip>
          <a:stretch>
            <a:fillRect/>
          </a:stretch>
        </p:blipFill>
        <p:spPr>
          <a:xfrm>
            <a:off x="4572000" y="2958516"/>
            <a:ext cx="2678099" cy="16660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SEIR models using real network data</a:t>
            </a:r>
            <a:endParaRPr/>
          </a:p>
        </p:txBody>
      </p:sp>
      <p:pic>
        <p:nvPicPr>
          <p:cNvPr id="184" name="Google Shape;184;p30"/>
          <p:cNvPicPr preferRelativeResize="0"/>
          <p:nvPr/>
        </p:nvPicPr>
        <p:blipFill>
          <a:blip r:embed="rId3">
            <a:alphaModFix/>
          </a:blip>
          <a:stretch>
            <a:fillRect/>
          </a:stretch>
        </p:blipFill>
        <p:spPr>
          <a:xfrm>
            <a:off x="1850200" y="3051422"/>
            <a:ext cx="2924524" cy="1819375"/>
          </a:xfrm>
          <a:prstGeom prst="rect">
            <a:avLst/>
          </a:prstGeom>
          <a:noFill/>
          <a:ln>
            <a:noFill/>
          </a:ln>
        </p:spPr>
      </p:pic>
      <p:sp>
        <p:nvSpPr>
          <p:cNvPr id="185" name="Google Shape;185;p30"/>
          <p:cNvSpPr txBox="1"/>
          <p:nvPr/>
        </p:nvSpPr>
        <p:spPr>
          <a:xfrm>
            <a:off x="311700" y="993513"/>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Low Centrality</a:t>
            </a:r>
            <a:endParaRPr sz="1600">
              <a:latin typeface="Open Sans"/>
              <a:ea typeface="Open Sans"/>
              <a:cs typeface="Open Sans"/>
              <a:sym typeface="Open Sans"/>
            </a:endParaRPr>
          </a:p>
        </p:txBody>
      </p:sp>
      <p:pic>
        <p:nvPicPr>
          <p:cNvPr id="186" name="Google Shape;186;p30"/>
          <p:cNvPicPr preferRelativeResize="0"/>
          <p:nvPr/>
        </p:nvPicPr>
        <p:blipFill>
          <a:blip r:embed="rId4">
            <a:alphaModFix/>
          </a:blip>
          <a:stretch>
            <a:fillRect/>
          </a:stretch>
        </p:blipFill>
        <p:spPr>
          <a:xfrm>
            <a:off x="1850200" y="1232073"/>
            <a:ext cx="2924524" cy="1819351"/>
          </a:xfrm>
          <a:prstGeom prst="rect">
            <a:avLst/>
          </a:prstGeom>
          <a:noFill/>
          <a:ln>
            <a:noFill/>
          </a:ln>
        </p:spPr>
      </p:pic>
      <p:pic>
        <p:nvPicPr>
          <p:cNvPr id="187" name="Google Shape;187;p30"/>
          <p:cNvPicPr preferRelativeResize="0"/>
          <p:nvPr/>
        </p:nvPicPr>
        <p:blipFill>
          <a:blip r:embed="rId5">
            <a:alphaModFix/>
          </a:blip>
          <a:stretch>
            <a:fillRect/>
          </a:stretch>
        </p:blipFill>
        <p:spPr>
          <a:xfrm>
            <a:off x="4774725" y="1232075"/>
            <a:ext cx="2924524" cy="1819368"/>
          </a:xfrm>
          <a:prstGeom prst="rect">
            <a:avLst/>
          </a:prstGeom>
          <a:noFill/>
          <a:ln>
            <a:noFill/>
          </a:ln>
        </p:spPr>
      </p:pic>
      <p:pic>
        <p:nvPicPr>
          <p:cNvPr id="188" name="Google Shape;188;p30"/>
          <p:cNvPicPr preferRelativeResize="0"/>
          <p:nvPr/>
        </p:nvPicPr>
        <p:blipFill>
          <a:blip r:embed="rId6">
            <a:alphaModFix/>
          </a:blip>
          <a:stretch>
            <a:fillRect/>
          </a:stretch>
        </p:blipFill>
        <p:spPr>
          <a:xfrm>
            <a:off x="4774725" y="3051422"/>
            <a:ext cx="2924524" cy="1819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Centrality </a:t>
            </a:r>
            <a:r>
              <a:rPr lang="en"/>
              <a:t>Analysis</a:t>
            </a:r>
            <a:endParaRPr/>
          </a:p>
        </p:txBody>
      </p:sp>
      <p:sp>
        <p:nvSpPr>
          <p:cNvPr id="194" name="Google Shape;194;p31"/>
          <p:cNvSpPr txBox="1"/>
          <p:nvPr/>
        </p:nvSpPr>
        <p:spPr>
          <a:xfrm>
            <a:off x="907300" y="1445700"/>
            <a:ext cx="27252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High vs Low Degree Centrality</a:t>
            </a:r>
            <a:endParaRPr>
              <a:latin typeface="Open Sans"/>
              <a:ea typeface="Open Sans"/>
              <a:cs typeface="Open Sans"/>
              <a:sym typeface="Open Sans"/>
            </a:endParaRPr>
          </a:p>
        </p:txBody>
      </p:sp>
      <p:sp>
        <p:nvSpPr>
          <p:cNvPr id="195" name="Google Shape;195;p31"/>
          <p:cNvSpPr txBox="1"/>
          <p:nvPr/>
        </p:nvSpPr>
        <p:spPr>
          <a:xfrm>
            <a:off x="5086650" y="1445700"/>
            <a:ext cx="31815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High vs Low Betweenness Centrality</a:t>
            </a:r>
            <a:endParaRPr>
              <a:latin typeface="Open Sans"/>
              <a:ea typeface="Open Sans"/>
              <a:cs typeface="Open Sans"/>
              <a:sym typeface="Open Sans"/>
            </a:endParaRPr>
          </a:p>
        </p:txBody>
      </p:sp>
      <p:pic>
        <p:nvPicPr>
          <p:cNvPr id="196" name="Google Shape;196;p31"/>
          <p:cNvPicPr preferRelativeResize="0"/>
          <p:nvPr/>
        </p:nvPicPr>
        <p:blipFill>
          <a:blip r:embed="rId3">
            <a:alphaModFix/>
          </a:blip>
          <a:stretch>
            <a:fillRect/>
          </a:stretch>
        </p:blipFill>
        <p:spPr>
          <a:xfrm>
            <a:off x="4424800" y="2106600"/>
            <a:ext cx="4407505" cy="2741924"/>
          </a:xfrm>
          <a:prstGeom prst="rect">
            <a:avLst/>
          </a:prstGeom>
          <a:noFill/>
          <a:ln>
            <a:noFill/>
          </a:ln>
        </p:spPr>
      </p:pic>
      <p:pic>
        <p:nvPicPr>
          <p:cNvPr id="197" name="Google Shape;197;p31"/>
          <p:cNvPicPr preferRelativeResize="0"/>
          <p:nvPr/>
        </p:nvPicPr>
        <p:blipFill>
          <a:blip r:embed="rId4">
            <a:alphaModFix/>
          </a:blip>
          <a:stretch>
            <a:fillRect/>
          </a:stretch>
        </p:blipFill>
        <p:spPr>
          <a:xfrm>
            <a:off x="66156" y="2106600"/>
            <a:ext cx="4407494" cy="274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COVID-19</a:t>
            </a:r>
            <a:endParaRPr/>
          </a:p>
          <a:p>
            <a:pPr indent="-317500" lvl="1" marL="914400" rtl="0" algn="l">
              <a:spcBef>
                <a:spcPts val="0"/>
              </a:spcBef>
              <a:spcAft>
                <a:spcPts val="0"/>
              </a:spcAft>
              <a:buSzPts val="1400"/>
              <a:buChar char="○"/>
            </a:pPr>
            <a:r>
              <a:rPr lang="en"/>
              <a:t>highly contagious</a:t>
            </a:r>
            <a:endParaRPr/>
          </a:p>
          <a:p>
            <a:pPr indent="-317500" lvl="1" marL="914400" rtl="0" algn="l">
              <a:spcBef>
                <a:spcPts val="0"/>
              </a:spcBef>
              <a:spcAft>
                <a:spcPts val="0"/>
              </a:spcAft>
              <a:buSzPts val="1400"/>
              <a:buChar char="○"/>
            </a:pPr>
            <a:r>
              <a:rPr lang="en"/>
              <a:t>spreads quickly</a:t>
            </a:r>
            <a:endParaRPr/>
          </a:p>
          <a:p>
            <a:pPr indent="-317500" lvl="1" marL="914400" rtl="0" algn="l">
              <a:spcBef>
                <a:spcPts val="0"/>
              </a:spcBef>
              <a:spcAft>
                <a:spcPts val="0"/>
              </a:spcAft>
              <a:buSzPts val="1400"/>
              <a:buChar char="○"/>
            </a:pPr>
            <a:r>
              <a:rPr lang="en"/>
              <a:t>has a long incubation period</a:t>
            </a:r>
            <a:endParaRPr/>
          </a:p>
          <a:p>
            <a:pPr indent="-317500" lvl="1" marL="914400" rtl="0" algn="l">
              <a:spcBef>
                <a:spcPts val="0"/>
              </a:spcBef>
              <a:spcAft>
                <a:spcPts val="0"/>
              </a:spcAft>
              <a:buSzPts val="1400"/>
              <a:buChar char="○"/>
            </a:pPr>
            <a:r>
              <a:rPr lang="en"/>
              <a:t>droplet infection</a:t>
            </a:r>
            <a:endParaRPr/>
          </a:p>
          <a:p>
            <a:pPr indent="-342900" lvl="0" marL="457200" rtl="0" algn="l">
              <a:spcBef>
                <a:spcPts val="0"/>
              </a:spcBef>
              <a:spcAft>
                <a:spcPts val="0"/>
              </a:spcAft>
              <a:buSzPts val="1800"/>
              <a:buChar char="●"/>
            </a:pPr>
            <a:r>
              <a:rPr lang="en"/>
              <a:t>Policy </a:t>
            </a:r>
            <a:r>
              <a:rPr lang="en"/>
              <a:t>influence</a:t>
            </a:r>
            <a:endParaRPr/>
          </a:p>
          <a:p>
            <a:pPr indent="-342900" lvl="0" marL="457200" rtl="0" algn="l">
              <a:spcBef>
                <a:spcPts val="0"/>
              </a:spcBef>
              <a:spcAft>
                <a:spcPts val="0"/>
              </a:spcAft>
              <a:buSzPts val="1800"/>
              <a:buChar char="●"/>
            </a:pPr>
            <a:r>
              <a:rPr lang="en"/>
              <a:t>Difference in models</a:t>
            </a:r>
            <a:endParaRPr/>
          </a:p>
          <a:p>
            <a:pPr indent="-342900" lvl="0" marL="457200" rtl="0" algn="l">
              <a:spcBef>
                <a:spcPts val="0"/>
              </a:spcBef>
              <a:spcAft>
                <a:spcPts val="0"/>
              </a:spcAft>
              <a:buSzPts val="1800"/>
              <a:buChar char="●"/>
            </a:pPr>
            <a:r>
              <a:rPr lang="en"/>
              <a:t>What should we be aware of</a:t>
            </a:r>
            <a:endParaRPr/>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SEIR models using real network data</a:t>
            </a:r>
            <a:endParaRPr/>
          </a:p>
        </p:txBody>
      </p:sp>
      <p:sp>
        <p:nvSpPr>
          <p:cNvPr id="203" name="Google Shape;203;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04" name="Google Shape;204;p32"/>
          <p:cNvPicPr preferRelativeResize="0"/>
          <p:nvPr/>
        </p:nvPicPr>
        <p:blipFill>
          <a:blip r:embed="rId3">
            <a:alphaModFix/>
          </a:blip>
          <a:stretch>
            <a:fillRect/>
          </a:stretch>
        </p:blipFill>
        <p:spPr>
          <a:xfrm>
            <a:off x="4349861" y="1485025"/>
            <a:ext cx="4314439" cy="2940550"/>
          </a:xfrm>
          <a:prstGeom prst="rect">
            <a:avLst/>
          </a:prstGeom>
          <a:noFill/>
          <a:ln>
            <a:noFill/>
          </a:ln>
        </p:spPr>
      </p:pic>
      <p:pic>
        <p:nvPicPr>
          <p:cNvPr id="205" name="Google Shape;205;p32"/>
          <p:cNvPicPr preferRelativeResize="0"/>
          <p:nvPr/>
        </p:nvPicPr>
        <p:blipFill>
          <a:blip r:embed="rId4">
            <a:alphaModFix/>
          </a:blip>
          <a:stretch>
            <a:fillRect/>
          </a:stretch>
        </p:blipFill>
        <p:spPr>
          <a:xfrm>
            <a:off x="93026" y="1485025"/>
            <a:ext cx="4314439" cy="29405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SEIR models using real network data</a:t>
            </a:r>
            <a:endParaRPr/>
          </a:p>
        </p:txBody>
      </p:sp>
      <p:sp>
        <p:nvSpPr>
          <p:cNvPr id="211" name="Google Shape;211;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12" name="Google Shape;212;p33"/>
          <p:cNvSpPr txBox="1"/>
          <p:nvPr/>
        </p:nvSpPr>
        <p:spPr>
          <a:xfrm>
            <a:off x="1365975" y="1386700"/>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2</a:t>
            </a:r>
            <a:r>
              <a:rPr lang="en">
                <a:latin typeface="Open Sans"/>
                <a:ea typeface="Open Sans"/>
                <a:cs typeface="Open Sans"/>
                <a:sym typeface="Open Sans"/>
              </a:rPr>
              <a:t> days Delay for Isolation</a:t>
            </a:r>
            <a:endParaRPr>
              <a:latin typeface="Open Sans"/>
              <a:ea typeface="Open Sans"/>
              <a:cs typeface="Open Sans"/>
              <a:sym typeface="Open Sans"/>
            </a:endParaRPr>
          </a:p>
        </p:txBody>
      </p:sp>
      <p:sp>
        <p:nvSpPr>
          <p:cNvPr id="213" name="Google Shape;213;p33"/>
          <p:cNvSpPr txBox="1"/>
          <p:nvPr/>
        </p:nvSpPr>
        <p:spPr>
          <a:xfrm>
            <a:off x="6043350" y="1386700"/>
            <a:ext cx="56646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Immediate</a:t>
            </a:r>
            <a:r>
              <a:rPr lang="en">
                <a:latin typeface="Open Sans"/>
                <a:ea typeface="Open Sans"/>
                <a:cs typeface="Open Sans"/>
                <a:sym typeface="Open Sans"/>
              </a:rPr>
              <a:t> Isolation</a:t>
            </a:r>
            <a:endParaRPr>
              <a:latin typeface="Open Sans"/>
              <a:ea typeface="Open Sans"/>
              <a:cs typeface="Open Sans"/>
              <a:sym typeface="Open Sans"/>
            </a:endParaRPr>
          </a:p>
        </p:txBody>
      </p:sp>
      <p:pic>
        <p:nvPicPr>
          <p:cNvPr id="214" name="Google Shape;214;p33"/>
          <p:cNvPicPr preferRelativeResize="0"/>
          <p:nvPr/>
        </p:nvPicPr>
        <p:blipFill>
          <a:blip r:embed="rId3">
            <a:alphaModFix/>
          </a:blip>
          <a:stretch>
            <a:fillRect/>
          </a:stretch>
        </p:blipFill>
        <p:spPr>
          <a:xfrm>
            <a:off x="167500" y="1839075"/>
            <a:ext cx="4332401" cy="2901200"/>
          </a:xfrm>
          <a:prstGeom prst="rect">
            <a:avLst/>
          </a:prstGeom>
          <a:noFill/>
          <a:ln>
            <a:noFill/>
          </a:ln>
        </p:spPr>
      </p:pic>
      <p:pic>
        <p:nvPicPr>
          <p:cNvPr id="215" name="Google Shape;215;p33"/>
          <p:cNvPicPr preferRelativeResize="0"/>
          <p:nvPr/>
        </p:nvPicPr>
        <p:blipFill>
          <a:blip r:embed="rId4">
            <a:alphaModFix/>
          </a:blip>
          <a:stretch>
            <a:fillRect/>
          </a:stretch>
        </p:blipFill>
        <p:spPr>
          <a:xfrm>
            <a:off x="4499900" y="1839075"/>
            <a:ext cx="4332401" cy="29011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Lower p_se_isolation, higher % Isolate</a:t>
            </a:r>
            <a:endParaRPr/>
          </a:p>
        </p:txBody>
      </p:sp>
      <p:pic>
        <p:nvPicPr>
          <p:cNvPr id="221" name="Google Shape;221;p34"/>
          <p:cNvPicPr preferRelativeResize="0"/>
          <p:nvPr/>
        </p:nvPicPr>
        <p:blipFill>
          <a:blip r:embed="rId3">
            <a:alphaModFix/>
          </a:blip>
          <a:stretch>
            <a:fillRect/>
          </a:stretch>
        </p:blipFill>
        <p:spPr>
          <a:xfrm>
            <a:off x="1718088" y="1309475"/>
            <a:ext cx="5707829" cy="3691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Change P_se in Isolation</a:t>
            </a:r>
            <a:endParaRPr/>
          </a:p>
        </p:txBody>
      </p:sp>
      <p:pic>
        <p:nvPicPr>
          <p:cNvPr id="227" name="Google Shape;227;p35"/>
          <p:cNvPicPr preferRelativeResize="0"/>
          <p:nvPr/>
        </p:nvPicPr>
        <p:blipFill>
          <a:blip r:embed="rId3">
            <a:alphaModFix/>
          </a:blip>
          <a:stretch>
            <a:fillRect/>
          </a:stretch>
        </p:blipFill>
        <p:spPr>
          <a:xfrm>
            <a:off x="98635" y="1740775"/>
            <a:ext cx="4518665" cy="2601225"/>
          </a:xfrm>
          <a:prstGeom prst="rect">
            <a:avLst/>
          </a:prstGeom>
          <a:noFill/>
          <a:ln>
            <a:noFill/>
          </a:ln>
        </p:spPr>
      </p:pic>
      <p:pic>
        <p:nvPicPr>
          <p:cNvPr id="228" name="Google Shape;228;p35"/>
          <p:cNvPicPr preferRelativeResize="0"/>
          <p:nvPr/>
        </p:nvPicPr>
        <p:blipFill>
          <a:blip r:embed="rId4">
            <a:alphaModFix/>
          </a:blip>
          <a:stretch>
            <a:fillRect/>
          </a:stretch>
        </p:blipFill>
        <p:spPr>
          <a:xfrm>
            <a:off x="4617300" y="1740775"/>
            <a:ext cx="4518649" cy="260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Change P_se in Isolation</a:t>
            </a:r>
            <a:endParaRPr/>
          </a:p>
        </p:txBody>
      </p:sp>
      <p:pic>
        <p:nvPicPr>
          <p:cNvPr id="234" name="Google Shape;234;p36"/>
          <p:cNvPicPr preferRelativeResize="0"/>
          <p:nvPr/>
        </p:nvPicPr>
        <p:blipFill>
          <a:blip r:embed="rId3">
            <a:alphaModFix/>
          </a:blip>
          <a:stretch>
            <a:fillRect/>
          </a:stretch>
        </p:blipFill>
        <p:spPr>
          <a:xfrm>
            <a:off x="0" y="1756825"/>
            <a:ext cx="4530902" cy="2644042"/>
          </a:xfrm>
          <a:prstGeom prst="rect">
            <a:avLst/>
          </a:prstGeom>
          <a:noFill/>
          <a:ln>
            <a:noFill/>
          </a:ln>
        </p:spPr>
      </p:pic>
      <p:pic>
        <p:nvPicPr>
          <p:cNvPr id="235" name="Google Shape;235;p36"/>
          <p:cNvPicPr preferRelativeResize="0"/>
          <p:nvPr/>
        </p:nvPicPr>
        <p:blipFill>
          <a:blip r:embed="rId4">
            <a:alphaModFix/>
          </a:blip>
          <a:stretch>
            <a:fillRect/>
          </a:stretch>
        </p:blipFill>
        <p:spPr>
          <a:xfrm>
            <a:off x="4613099" y="1756825"/>
            <a:ext cx="4530902" cy="2644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Delay Analysis</a:t>
            </a:r>
            <a:endParaRPr/>
          </a:p>
        </p:txBody>
      </p:sp>
      <p:pic>
        <p:nvPicPr>
          <p:cNvPr id="241" name="Google Shape;241;p37"/>
          <p:cNvPicPr preferRelativeResize="0"/>
          <p:nvPr/>
        </p:nvPicPr>
        <p:blipFill>
          <a:blip r:embed="rId3">
            <a:alphaModFix/>
          </a:blip>
          <a:stretch>
            <a:fillRect/>
          </a:stretch>
        </p:blipFill>
        <p:spPr>
          <a:xfrm>
            <a:off x="1718075" y="1083250"/>
            <a:ext cx="5707829" cy="3691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SEIR Conclusion</a:t>
            </a:r>
            <a:endParaRPr/>
          </a:p>
        </p:txBody>
      </p:sp>
      <p:sp>
        <p:nvSpPr>
          <p:cNvPr id="247" name="Google Shape;247;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Isolation start E is important</a:t>
            </a:r>
            <a:endParaRPr/>
          </a:p>
          <a:p>
            <a:pPr indent="-342900" lvl="0" marL="457200" rtl="0" algn="l">
              <a:spcBef>
                <a:spcPts val="0"/>
              </a:spcBef>
              <a:spcAft>
                <a:spcPts val="0"/>
              </a:spcAft>
              <a:buSzPts val="1800"/>
              <a:buChar char="-"/>
            </a:pPr>
            <a:r>
              <a:rPr lang="en"/>
              <a:t>Less delay the better</a:t>
            </a:r>
            <a:endParaRPr/>
          </a:p>
          <a:p>
            <a:pPr indent="-342900" lvl="0" marL="457200" rtl="0" algn="l">
              <a:spcBef>
                <a:spcPts val="0"/>
              </a:spcBef>
              <a:spcAft>
                <a:spcPts val="0"/>
              </a:spcAft>
              <a:buSzPts val="1800"/>
              <a:buChar char="-"/>
            </a:pPr>
            <a:r>
              <a:rPr lang="en"/>
              <a:t>During Isolation lower the p_se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53" name="Google Shape;253;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Vaccination </a:t>
            </a:r>
            <a:endParaRPr/>
          </a:p>
          <a:p>
            <a:pPr indent="-342900" lvl="0" marL="457200" rtl="0" algn="l">
              <a:spcBef>
                <a:spcPts val="0"/>
              </a:spcBef>
              <a:spcAft>
                <a:spcPts val="0"/>
              </a:spcAft>
              <a:buSzPts val="1800"/>
              <a:buChar char="●"/>
            </a:pPr>
            <a:r>
              <a:rPr lang="en"/>
              <a:t>Improving our model by adding more parameters </a:t>
            </a:r>
            <a:endParaRPr/>
          </a:p>
          <a:p>
            <a:pPr indent="-342900" lvl="0" marL="457200" rtl="0" algn="l">
              <a:spcBef>
                <a:spcPts val="0"/>
              </a:spcBef>
              <a:spcAft>
                <a:spcPts val="0"/>
              </a:spcAft>
              <a:buSzPts val="1800"/>
              <a:buChar char="●"/>
            </a:pPr>
            <a:r>
              <a:rPr lang="en"/>
              <a:t>Introducing </a:t>
            </a:r>
            <a:r>
              <a:rPr lang="en"/>
              <a:t>Asymptomatic</a:t>
            </a:r>
            <a:r>
              <a:rPr lang="en"/>
              <a:t> population</a:t>
            </a:r>
            <a:endParaRPr/>
          </a:p>
          <a:p>
            <a:pPr indent="-342900" lvl="0" marL="457200" rtl="0" algn="l">
              <a:spcBef>
                <a:spcPts val="0"/>
              </a:spcBef>
              <a:spcAft>
                <a:spcPts val="0"/>
              </a:spcAft>
              <a:buSzPts val="1800"/>
              <a:buChar char="●"/>
            </a:pPr>
            <a:r>
              <a:rPr lang="en"/>
              <a:t>Simulations for different </a:t>
            </a:r>
            <a:r>
              <a:rPr lang="en"/>
              <a:t>communities</a:t>
            </a:r>
            <a:r>
              <a:rPr lang="en"/>
              <a:t> types by changing infection rate</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Thank You</a:t>
            </a:r>
            <a:endParaRPr sz="9000"/>
          </a:p>
          <a:p>
            <a:pPr indent="0" lvl="0" marL="0" rtl="0" algn="ctr">
              <a:spcBef>
                <a:spcPts val="0"/>
              </a:spcBef>
              <a:spcAft>
                <a:spcPts val="0"/>
              </a:spcAft>
              <a:buNone/>
            </a:pPr>
            <a:r>
              <a:rPr lang="en" sz="9000"/>
              <a:t>Q &amp; A</a:t>
            </a:r>
            <a:endParaRPr sz="9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Datasets</a:t>
            </a:r>
            <a:endParaRPr/>
          </a:p>
          <a:p>
            <a:pPr indent="-342900" lvl="0" marL="457200" rtl="0" algn="l">
              <a:spcBef>
                <a:spcPts val="0"/>
              </a:spcBef>
              <a:spcAft>
                <a:spcPts val="0"/>
              </a:spcAft>
              <a:buSzPts val="1800"/>
              <a:buChar char="●"/>
            </a:pPr>
            <a:r>
              <a:rPr lang="en"/>
              <a:t>Influence of community type</a:t>
            </a:r>
            <a:endParaRPr/>
          </a:p>
          <a:p>
            <a:pPr indent="-342900" lvl="0" marL="457200" rtl="0" algn="l">
              <a:spcBef>
                <a:spcPts val="0"/>
              </a:spcBef>
              <a:spcAft>
                <a:spcPts val="0"/>
              </a:spcAft>
              <a:buSzPts val="1800"/>
              <a:buChar char="●"/>
            </a:pPr>
            <a:r>
              <a:rPr lang="en"/>
              <a:t>SIR&amp;SEIR model using </a:t>
            </a:r>
            <a:r>
              <a:rPr lang="en"/>
              <a:t>mathematical equations</a:t>
            </a:r>
            <a:endParaRPr/>
          </a:p>
          <a:p>
            <a:pPr indent="-342900" lvl="0" marL="457200" rtl="0" algn="l">
              <a:spcBef>
                <a:spcPts val="0"/>
              </a:spcBef>
              <a:spcAft>
                <a:spcPts val="0"/>
              </a:spcAft>
              <a:buSzPts val="1800"/>
              <a:buChar char="●"/>
            </a:pPr>
            <a:r>
              <a:rPr lang="en"/>
              <a:t>SIR&amp;SEIR models using fixed number of nodes</a:t>
            </a:r>
            <a:endParaRPr/>
          </a:p>
          <a:p>
            <a:pPr indent="-342900" lvl="0" marL="457200" rtl="0" algn="l">
              <a:spcBef>
                <a:spcPts val="0"/>
              </a:spcBef>
              <a:spcAft>
                <a:spcPts val="0"/>
              </a:spcAft>
              <a:buSzPts val="1800"/>
              <a:buChar char="●"/>
            </a:pPr>
            <a:r>
              <a:rPr lang="en"/>
              <a:t>SIR&amp;SEIR models using </a:t>
            </a:r>
            <a:r>
              <a:rPr lang="en"/>
              <a:t> real network data</a:t>
            </a:r>
            <a:endParaRPr/>
          </a:p>
          <a:p>
            <a:pPr indent="-342900" lvl="0" marL="457200" rtl="0" algn="l">
              <a:spcBef>
                <a:spcPts val="0"/>
              </a:spcBef>
              <a:spcAft>
                <a:spcPts val="0"/>
              </a:spcAft>
              <a:buSzPts val="1800"/>
              <a:buChar char="●"/>
            </a:pPr>
            <a:r>
              <a:rPr lang="en"/>
              <a:t>Our </a:t>
            </a:r>
            <a:r>
              <a:rPr lang="en"/>
              <a:t>simulation</a:t>
            </a:r>
            <a:r>
              <a:rPr lang="en"/>
              <a:t> result compares to real world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81" name="Google Shape;81;p16"/>
          <p:cNvSpPr txBox="1"/>
          <p:nvPr>
            <p:ph idx="1" type="body"/>
          </p:nvPr>
        </p:nvSpPr>
        <p:spPr>
          <a:xfrm>
            <a:off x="177238" y="1147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https://www.kaggle.com/sudalairajkumar/covid19-in-usa</a:t>
            </a:r>
            <a:endParaRPr/>
          </a:p>
          <a:p>
            <a:pPr indent="-342900" lvl="0" marL="457200" rtl="0" algn="l">
              <a:spcBef>
                <a:spcPts val="0"/>
              </a:spcBef>
              <a:spcAft>
                <a:spcPts val="0"/>
              </a:spcAft>
              <a:buSzPts val="1800"/>
              <a:buChar char="●"/>
            </a:pPr>
            <a:r>
              <a:rPr lang="en" u="sng">
                <a:solidFill>
                  <a:schemeClr val="hlink"/>
                </a:solidFill>
                <a:hlinkClick r:id="rId4"/>
              </a:rPr>
              <a:t>https://www.kaggle.com/kimjihoo/coronavirusdataset</a:t>
            </a:r>
            <a:endParaRPr/>
          </a:p>
          <a:p>
            <a:pPr indent="-342900" lvl="0" marL="457200" rtl="0" algn="l">
              <a:spcBef>
                <a:spcPts val="0"/>
              </a:spcBef>
              <a:spcAft>
                <a:spcPts val="0"/>
              </a:spcAft>
              <a:buSzPts val="1800"/>
              <a:buChar char="●"/>
            </a:pPr>
            <a:r>
              <a:rPr lang="en"/>
              <a:t>Facebook100 </a:t>
            </a:r>
            <a:endParaRPr/>
          </a:p>
        </p:txBody>
      </p:sp>
      <p:pic>
        <p:nvPicPr>
          <p:cNvPr id="82" name="Google Shape;82;p16"/>
          <p:cNvPicPr preferRelativeResize="0"/>
          <p:nvPr/>
        </p:nvPicPr>
        <p:blipFill>
          <a:blip r:embed="rId5">
            <a:alphaModFix/>
          </a:blip>
          <a:stretch>
            <a:fillRect/>
          </a:stretch>
        </p:blipFill>
        <p:spPr>
          <a:xfrm>
            <a:off x="414625" y="2202500"/>
            <a:ext cx="8045825" cy="232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0" r="0" t="1584"/>
          <a:stretch/>
        </p:blipFill>
        <p:spPr>
          <a:xfrm>
            <a:off x="311700" y="1528525"/>
            <a:ext cx="4370676" cy="2499725"/>
          </a:xfrm>
          <a:prstGeom prst="rect">
            <a:avLst/>
          </a:prstGeom>
          <a:noFill/>
          <a:ln>
            <a:noFill/>
          </a:ln>
        </p:spPr>
      </p:pic>
      <p:pic>
        <p:nvPicPr>
          <p:cNvPr id="88" name="Google Shape;88;p17"/>
          <p:cNvPicPr preferRelativeResize="0"/>
          <p:nvPr/>
        </p:nvPicPr>
        <p:blipFill rotWithShape="1">
          <a:blip r:embed="rId4">
            <a:alphaModFix/>
          </a:blip>
          <a:srcRect b="0" l="3044" r="0" t="0"/>
          <a:stretch/>
        </p:blipFill>
        <p:spPr>
          <a:xfrm>
            <a:off x="4356750" y="1528525"/>
            <a:ext cx="4297700" cy="242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Epidemic </a:t>
            </a:r>
            <a:r>
              <a:rPr lang="en"/>
              <a:t>simulation</a:t>
            </a:r>
            <a:r>
              <a:rPr lang="en"/>
              <a:t> for different communities</a:t>
            </a:r>
            <a:endParaRPr/>
          </a:p>
        </p:txBody>
      </p:sp>
      <p:sp>
        <p:nvSpPr>
          <p:cNvPr id="94" name="Google Shape;94;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Ordinary communities, namely residential areas.</a:t>
            </a:r>
            <a:endParaRPr/>
          </a:p>
          <a:p>
            <a:pPr indent="-342900" lvl="0" marL="457200" rtl="0" algn="l">
              <a:spcBef>
                <a:spcPts val="0"/>
              </a:spcBef>
              <a:spcAft>
                <a:spcPts val="0"/>
              </a:spcAft>
              <a:buSzPts val="1800"/>
              <a:buChar char="●"/>
            </a:pPr>
            <a:r>
              <a:rPr lang="en"/>
              <a:t>Large crowded communities, such as grocery stores.</a:t>
            </a:r>
            <a:endParaRPr/>
          </a:p>
          <a:p>
            <a:pPr indent="-342900" lvl="0" marL="457200" rtl="0" algn="l">
              <a:spcBef>
                <a:spcPts val="0"/>
              </a:spcBef>
              <a:spcAft>
                <a:spcPts val="0"/>
              </a:spcAft>
              <a:buSzPts val="1800"/>
              <a:buChar char="●"/>
            </a:pPr>
            <a:r>
              <a:rPr lang="en"/>
              <a:t>Isolated communities, such as hospitals.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Mathematical SIR &amp; SEIR </a:t>
            </a:r>
            <a:endParaRPr/>
          </a:p>
        </p:txBody>
      </p:sp>
      <p:sp>
        <p:nvSpPr>
          <p:cNvPr id="100" name="Google Shape;100;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Assumption</a:t>
            </a:r>
            <a:endParaRPr/>
          </a:p>
          <a:p>
            <a:pPr indent="-317500" lvl="1" marL="914400" rtl="0" algn="l">
              <a:spcBef>
                <a:spcPts val="0"/>
              </a:spcBef>
              <a:spcAft>
                <a:spcPts val="0"/>
              </a:spcAft>
              <a:buSzPts val="1400"/>
              <a:buChar char="○"/>
            </a:pPr>
            <a:r>
              <a:rPr lang="en"/>
              <a:t>We are ignoring births and immigrations</a:t>
            </a:r>
            <a:endParaRPr/>
          </a:p>
          <a:p>
            <a:pPr indent="-317500" lvl="1" marL="914400" rtl="0" algn="l">
              <a:spcBef>
                <a:spcPts val="0"/>
              </a:spcBef>
              <a:spcAft>
                <a:spcPts val="0"/>
              </a:spcAft>
              <a:buSzPts val="1400"/>
              <a:buChar char="○"/>
            </a:pPr>
            <a:r>
              <a:rPr lang="en"/>
              <a:t>Fixed number of contact</a:t>
            </a:r>
            <a:endParaRPr/>
          </a:p>
          <a:p>
            <a:pPr indent="-317500" lvl="1" marL="914400" rtl="0" algn="l">
              <a:spcBef>
                <a:spcPts val="0"/>
              </a:spcBef>
              <a:spcAft>
                <a:spcPts val="0"/>
              </a:spcAft>
              <a:buSzPts val="1400"/>
              <a:buChar char="○"/>
            </a:pPr>
            <a:r>
              <a:rPr lang="en"/>
              <a:t>Fixed fraction of group is removed each time step</a:t>
            </a:r>
            <a:endParaRPr/>
          </a:p>
          <a:p>
            <a:pPr indent="-342900" lvl="0" marL="457200" rtl="0" algn="l">
              <a:spcBef>
                <a:spcPts val="0"/>
              </a:spcBef>
              <a:spcAft>
                <a:spcPts val="0"/>
              </a:spcAft>
              <a:buSzPts val="1800"/>
              <a:buChar char="●"/>
            </a:pPr>
            <a:r>
              <a:rPr lang="en"/>
              <a:t>The susceptible equation</a:t>
            </a:r>
            <a:endParaRPr/>
          </a:p>
          <a:p>
            <a:pPr indent="-342900" lvl="0" marL="457200" rtl="0" algn="l">
              <a:spcBef>
                <a:spcPts val="0"/>
              </a:spcBef>
              <a:spcAft>
                <a:spcPts val="0"/>
              </a:spcAft>
              <a:buSzPts val="1800"/>
              <a:buChar char="●"/>
            </a:pPr>
            <a:r>
              <a:rPr lang="en"/>
              <a:t>The removed equation</a:t>
            </a:r>
            <a:endParaRPr/>
          </a:p>
          <a:p>
            <a:pPr indent="-342900" lvl="0" marL="457200" rtl="0" algn="l">
              <a:spcBef>
                <a:spcPts val="0"/>
              </a:spcBef>
              <a:spcAft>
                <a:spcPts val="0"/>
              </a:spcAft>
              <a:buSzPts val="1800"/>
              <a:buChar char="●"/>
            </a:pPr>
            <a:r>
              <a:rPr lang="en"/>
              <a:t>The Infected equation</a:t>
            </a:r>
            <a:endParaRPr/>
          </a:p>
          <a:p>
            <a:pPr indent="-342900" lvl="0" marL="457200" rtl="0" algn="l">
              <a:spcBef>
                <a:spcPts val="0"/>
              </a:spcBef>
              <a:spcAft>
                <a:spcPts val="0"/>
              </a:spcAft>
              <a:buSzPts val="1800"/>
              <a:buChar char="●"/>
            </a:pPr>
            <a:r>
              <a:rPr lang="en"/>
              <a:t>The exposed equation</a:t>
            </a:r>
            <a:endParaRPr/>
          </a:p>
        </p:txBody>
      </p:sp>
      <p:pic>
        <p:nvPicPr>
          <p:cNvPr id="101" name="Google Shape;101;p19"/>
          <p:cNvPicPr preferRelativeResize="0"/>
          <p:nvPr/>
        </p:nvPicPr>
        <p:blipFill>
          <a:blip r:embed="rId3">
            <a:alphaModFix/>
          </a:blip>
          <a:stretch>
            <a:fillRect/>
          </a:stretch>
        </p:blipFill>
        <p:spPr>
          <a:xfrm>
            <a:off x="3544138" y="2693375"/>
            <a:ext cx="1636925" cy="417700"/>
          </a:xfrm>
          <a:prstGeom prst="rect">
            <a:avLst/>
          </a:prstGeom>
          <a:noFill/>
          <a:ln>
            <a:noFill/>
          </a:ln>
        </p:spPr>
      </p:pic>
      <p:pic>
        <p:nvPicPr>
          <p:cNvPr id="102" name="Google Shape;102;p19"/>
          <p:cNvPicPr preferRelativeResize="0"/>
          <p:nvPr/>
        </p:nvPicPr>
        <p:blipFill>
          <a:blip r:embed="rId4">
            <a:alphaModFix/>
          </a:blip>
          <a:stretch>
            <a:fillRect/>
          </a:stretch>
        </p:blipFill>
        <p:spPr>
          <a:xfrm>
            <a:off x="3688325" y="2385863"/>
            <a:ext cx="1013926" cy="371775"/>
          </a:xfrm>
          <a:prstGeom prst="rect">
            <a:avLst/>
          </a:prstGeom>
          <a:noFill/>
          <a:ln>
            <a:noFill/>
          </a:ln>
        </p:spPr>
      </p:pic>
      <p:pic>
        <p:nvPicPr>
          <p:cNvPr id="103" name="Google Shape;103;p19"/>
          <p:cNvPicPr preferRelativeResize="0"/>
          <p:nvPr/>
        </p:nvPicPr>
        <p:blipFill>
          <a:blip r:embed="rId5">
            <a:alphaModFix/>
          </a:blip>
          <a:stretch>
            <a:fillRect/>
          </a:stretch>
        </p:blipFill>
        <p:spPr>
          <a:xfrm>
            <a:off x="3450475" y="3046700"/>
            <a:ext cx="1939999" cy="371775"/>
          </a:xfrm>
          <a:prstGeom prst="rect">
            <a:avLst/>
          </a:prstGeom>
          <a:noFill/>
          <a:ln>
            <a:noFill/>
          </a:ln>
        </p:spPr>
      </p:pic>
      <p:pic>
        <p:nvPicPr>
          <p:cNvPr id="104" name="Google Shape;104;p19"/>
          <p:cNvPicPr preferRelativeResize="0"/>
          <p:nvPr/>
        </p:nvPicPr>
        <p:blipFill>
          <a:blip r:embed="rId6">
            <a:alphaModFix/>
          </a:blip>
          <a:stretch>
            <a:fillRect/>
          </a:stretch>
        </p:blipFill>
        <p:spPr>
          <a:xfrm>
            <a:off x="5628125" y="3418475"/>
            <a:ext cx="1940000" cy="281514"/>
          </a:xfrm>
          <a:prstGeom prst="rect">
            <a:avLst/>
          </a:prstGeom>
          <a:noFill/>
          <a:ln>
            <a:noFill/>
          </a:ln>
        </p:spPr>
      </p:pic>
      <p:pic>
        <p:nvPicPr>
          <p:cNvPr id="105" name="Google Shape;105;p19"/>
          <p:cNvPicPr preferRelativeResize="0"/>
          <p:nvPr/>
        </p:nvPicPr>
        <p:blipFill>
          <a:blip r:embed="rId7">
            <a:alphaModFix/>
          </a:blip>
          <a:stretch>
            <a:fillRect/>
          </a:stretch>
        </p:blipFill>
        <p:spPr>
          <a:xfrm>
            <a:off x="5628113" y="3046700"/>
            <a:ext cx="1636925" cy="3252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Mathematical SIR &amp; SEIR </a:t>
            </a:r>
            <a:endParaRPr/>
          </a:p>
        </p:txBody>
      </p:sp>
      <p:pic>
        <p:nvPicPr>
          <p:cNvPr id="111" name="Google Shape;111;p20"/>
          <p:cNvPicPr preferRelativeResize="0"/>
          <p:nvPr/>
        </p:nvPicPr>
        <p:blipFill rotWithShape="1">
          <a:blip r:embed="rId3">
            <a:alphaModFix/>
          </a:blip>
          <a:srcRect b="0" l="0" r="8508" t="5258"/>
          <a:stretch/>
        </p:blipFill>
        <p:spPr>
          <a:xfrm>
            <a:off x="708225" y="1710625"/>
            <a:ext cx="3618999" cy="2477850"/>
          </a:xfrm>
          <a:prstGeom prst="rect">
            <a:avLst/>
          </a:prstGeom>
          <a:noFill/>
          <a:ln>
            <a:noFill/>
          </a:ln>
        </p:spPr>
      </p:pic>
      <p:pic>
        <p:nvPicPr>
          <p:cNvPr id="112" name="Google Shape;112;p20"/>
          <p:cNvPicPr preferRelativeResize="0"/>
          <p:nvPr/>
        </p:nvPicPr>
        <p:blipFill rotWithShape="1">
          <a:blip r:embed="rId4">
            <a:alphaModFix/>
          </a:blip>
          <a:srcRect b="0" l="2799" r="0" t="0"/>
          <a:stretch/>
        </p:blipFill>
        <p:spPr>
          <a:xfrm>
            <a:off x="4278050" y="1680513"/>
            <a:ext cx="3952569" cy="2538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09885A"/>
                </a:solidFill>
                <a:highlight>
                  <a:srgbClr val="FFFFFE"/>
                </a:highlight>
                <a:latin typeface="Courier New"/>
                <a:ea typeface="Courier New"/>
                <a:cs typeface="Courier New"/>
                <a:sym typeface="Courier New"/>
              </a:rPr>
              <a:t>751</a:t>
            </a:r>
            <a:endParaRPr sz="1050">
              <a:solidFill>
                <a:srgbClr val="09885A"/>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a:t>SIR Model Assumption</a:t>
            </a:r>
            <a:endParaRPr/>
          </a:p>
        </p:txBody>
      </p:sp>
      <p:sp>
        <p:nvSpPr>
          <p:cNvPr id="118" name="Google Shape;118;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a:p>
            <a:pPr indent="-342900" lvl="0" marL="457200" marR="0" rtl="0" algn="l">
              <a:lnSpc>
                <a:spcPct val="115000"/>
              </a:lnSpc>
              <a:spcBef>
                <a:spcPts val="1600"/>
              </a:spcBef>
              <a:spcAft>
                <a:spcPts val="0"/>
              </a:spcAft>
              <a:buSzPts val="1800"/>
              <a:buChar char="-"/>
            </a:pPr>
            <a:r>
              <a:rPr lang="en"/>
              <a:t>Recovered people will not get reinfected again</a:t>
            </a:r>
            <a:endParaRPr/>
          </a:p>
          <a:p>
            <a:pPr indent="-342900" lvl="0" marL="457200" marR="0" rtl="0" algn="l">
              <a:lnSpc>
                <a:spcPct val="115000"/>
              </a:lnSpc>
              <a:spcBef>
                <a:spcPts val="0"/>
              </a:spcBef>
              <a:spcAft>
                <a:spcPts val="0"/>
              </a:spcAft>
              <a:buSzPts val="1800"/>
              <a:buChar char="-"/>
            </a:pPr>
            <a:r>
              <a:rPr lang="en"/>
              <a:t>An Infected patient will continuously spread covid-19 until the patient recovers</a:t>
            </a:r>
            <a:endParaRPr/>
          </a:p>
          <a:p>
            <a:pPr indent="-342900" lvl="0" marL="457200" marR="0" rtl="0" algn="l">
              <a:lnSpc>
                <a:spcPct val="115000"/>
              </a:lnSpc>
              <a:spcBef>
                <a:spcPts val="0"/>
              </a:spcBef>
              <a:spcAft>
                <a:spcPts val="0"/>
              </a:spcAft>
              <a:buSzPts val="1800"/>
              <a:buChar char="-"/>
            </a:pPr>
            <a:r>
              <a:rPr lang="en"/>
              <a:t>Patients will recover at night, so the patients can still spread Covid-19 on that day</a:t>
            </a:r>
            <a:endParaRPr/>
          </a:p>
          <a:p>
            <a:pPr indent="-342900" lvl="0" marL="457200" marR="0" rtl="0" algn="l">
              <a:lnSpc>
                <a:spcPct val="115000"/>
              </a:lnSpc>
              <a:spcBef>
                <a:spcPts val="0"/>
              </a:spcBef>
              <a:spcAft>
                <a:spcPts val="0"/>
              </a:spcAft>
              <a:buSzPts val="1800"/>
              <a:buChar char="-"/>
            </a:pPr>
            <a:r>
              <a:rPr lang="en"/>
              <a:t>Patients will stay at home when they need to be isolated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